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78" r:id="rId4"/>
    <p:sldId id="260" r:id="rId5"/>
    <p:sldId id="266" r:id="rId6"/>
    <p:sldId id="264" r:id="rId7"/>
    <p:sldId id="265" r:id="rId8"/>
    <p:sldId id="258" r:id="rId9"/>
    <p:sldId id="261" r:id="rId10"/>
    <p:sldId id="267" r:id="rId11"/>
    <p:sldId id="269" r:id="rId12"/>
    <p:sldId id="270" r:id="rId13"/>
    <p:sldId id="271" r:id="rId14"/>
    <p:sldId id="272" r:id="rId15"/>
    <p:sldId id="276" r:id="rId16"/>
    <p:sldId id="273" r:id="rId17"/>
    <p:sldId id="277" r:id="rId18"/>
    <p:sldId id="281" r:id="rId19"/>
    <p:sldId id="283" r:id="rId20"/>
    <p:sldId id="282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>
        <p:scale>
          <a:sx n="71" d="100"/>
          <a:sy n="71" d="100"/>
        </p:scale>
        <p:origin x="-11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C29B8-6308-4B74-825D-191F17A323D1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FDE86-9C67-4666-ABE3-7084B606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1720-0244-4AF4-A741-75FD1E66CE0F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4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FDE86-9C67-4666-ABE3-7084B606FF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1720-0244-4AF4-A741-75FD1E66CE0F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4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Yuvarlatılmış Dikdörtgen"/>
          <p:cNvSpPr/>
          <p:nvPr userDrawn="1"/>
        </p:nvSpPr>
        <p:spPr>
          <a:xfrm>
            <a:off x="1214414" y="5373216"/>
            <a:ext cx="6715172" cy="11990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-94"/>
            </a:endParaRPr>
          </a:p>
        </p:txBody>
      </p:sp>
      <p:sp>
        <p:nvSpPr>
          <p:cNvPr id="7" name="7 Yuvarlatılmış Dikdörtgen"/>
          <p:cNvSpPr/>
          <p:nvPr userDrawn="1"/>
        </p:nvSpPr>
        <p:spPr>
          <a:xfrm>
            <a:off x="-252536" y="1928802"/>
            <a:ext cx="9649072" cy="150019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Minion Pro Med" pitchFamily="18" charset="0"/>
            </a:endParaRPr>
          </a:p>
        </p:txBody>
      </p:sp>
      <p:pic>
        <p:nvPicPr>
          <p:cNvPr id="8" name="Picture 2" descr="D:\ENTES\Logo\Presentati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-93434"/>
            <a:ext cx="6399285" cy="5236946"/>
          </a:xfrm>
          <a:prstGeom prst="rect">
            <a:avLst/>
          </a:prstGeom>
          <a:noFill/>
          <a:effectLst/>
        </p:spPr>
      </p:pic>
      <p:sp>
        <p:nvSpPr>
          <p:cNvPr id="10" name="Metin Yer Tutucusu 9"/>
          <p:cNvSpPr>
            <a:spLocks noGrp="1"/>
          </p:cNvSpPr>
          <p:nvPr>
            <p:ph type="body" sz="quarter" idx="10"/>
          </p:nvPr>
        </p:nvSpPr>
        <p:spPr>
          <a:xfrm>
            <a:off x="1357313" y="5445223"/>
            <a:ext cx="6399212" cy="10801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  <a:lvl5pPr marL="1828800" indent="0" algn="ctr">
              <a:buNone/>
              <a:defRPr baseline="0"/>
            </a:lvl5pPr>
          </a:lstStyle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826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tin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tin Yer Tutucusu 20"/>
          <p:cNvSpPr>
            <a:spLocks noGrp="1"/>
          </p:cNvSpPr>
          <p:nvPr>
            <p:ph type="body" sz="quarter" idx="11"/>
          </p:nvPr>
        </p:nvSpPr>
        <p:spPr>
          <a:xfrm>
            <a:off x="107950" y="1268760"/>
            <a:ext cx="8856538" cy="4669528"/>
          </a:xfrm>
        </p:spPr>
        <p:txBody>
          <a:bodyPr>
            <a:normAutofit/>
          </a:bodyPr>
          <a:lstStyle>
            <a:lvl1pPr marL="342900" indent="-342900" algn="just">
              <a:spcAft>
                <a:spcPts val="1200"/>
              </a:spcAft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  <a:lvl2pPr marL="742950" indent="-285750" algn="just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2pPr>
            <a:lvl3pPr marL="1143000" indent="-228600" algn="just">
              <a:spcAft>
                <a:spcPts val="12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3pPr>
            <a:lvl4pPr algn="just">
              <a:spcAft>
                <a:spcPts val="120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4pPr>
            <a:lvl5pPr algn="just">
              <a:spcAft>
                <a:spcPts val="120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grpSp>
        <p:nvGrpSpPr>
          <p:cNvPr id="10" name="23 Grup"/>
          <p:cNvGrpSpPr/>
          <p:nvPr/>
        </p:nvGrpSpPr>
        <p:grpSpPr>
          <a:xfrm>
            <a:off x="0" y="142852"/>
            <a:ext cx="9144000" cy="857256"/>
            <a:chOff x="0" y="142852"/>
            <a:chExt cx="9144000" cy="857256"/>
          </a:xfrm>
        </p:grpSpPr>
        <p:sp>
          <p:nvSpPr>
            <p:cNvPr id="11" name="14 Dikdörtgen"/>
            <p:cNvSpPr/>
            <p:nvPr/>
          </p:nvSpPr>
          <p:spPr>
            <a:xfrm>
              <a:off x="0" y="142852"/>
              <a:ext cx="7429520" cy="7858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bg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yriad Web Pro" pitchFamily="34" charset="-94"/>
              </a:endParaRPr>
            </a:p>
          </p:txBody>
        </p:sp>
        <p:sp>
          <p:nvSpPr>
            <p:cNvPr id="12" name="12 Dikdörtgen"/>
            <p:cNvSpPr/>
            <p:nvPr/>
          </p:nvSpPr>
          <p:spPr>
            <a:xfrm>
              <a:off x="0" y="928670"/>
              <a:ext cx="7429520" cy="71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bg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3" name="9 Dikdörtgen"/>
            <p:cNvSpPr/>
            <p:nvPr/>
          </p:nvSpPr>
          <p:spPr>
            <a:xfrm>
              <a:off x="7858148" y="642918"/>
              <a:ext cx="428628" cy="2857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  <p:sp>
          <p:nvSpPr>
            <p:cNvPr id="14" name="10 Dikdörtgen"/>
            <p:cNvSpPr/>
            <p:nvPr/>
          </p:nvSpPr>
          <p:spPr>
            <a:xfrm>
              <a:off x="7858148" y="928670"/>
              <a:ext cx="428628" cy="71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5" name="15 Dikdörtgen"/>
            <p:cNvSpPr/>
            <p:nvPr/>
          </p:nvSpPr>
          <p:spPr>
            <a:xfrm>
              <a:off x="8286776" y="285728"/>
              <a:ext cx="428628" cy="642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  <p:sp>
          <p:nvSpPr>
            <p:cNvPr id="16" name="16 Dikdörtgen"/>
            <p:cNvSpPr/>
            <p:nvPr/>
          </p:nvSpPr>
          <p:spPr>
            <a:xfrm>
              <a:off x="8286776" y="928670"/>
              <a:ext cx="428628" cy="714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7" name="17 Dikdörtgen"/>
            <p:cNvSpPr/>
            <p:nvPr/>
          </p:nvSpPr>
          <p:spPr>
            <a:xfrm>
              <a:off x="8715372" y="500042"/>
              <a:ext cx="428628" cy="4286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  <p:sp>
          <p:nvSpPr>
            <p:cNvPr id="18" name="18 Dikdörtgen"/>
            <p:cNvSpPr/>
            <p:nvPr/>
          </p:nvSpPr>
          <p:spPr>
            <a:xfrm>
              <a:off x="8715372" y="928670"/>
              <a:ext cx="428628" cy="71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9" name="19 Dikdörtgen"/>
            <p:cNvSpPr/>
            <p:nvPr/>
          </p:nvSpPr>
          <p:spPr>
            <a:xfrm>
              <a:off x="7429520" y="928670"/>
              <a:ext cx="428628" cy="714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20" name="20 Dikdörtgen"/>
            <p:cNvSpPr/>
            <p:nvPr/>
          </p:nvSpPr>
          <p:spPr>
            <a:xfrm>
              <a:off x="7429520" y="142852"/>
              <a:ext cx="428628" cy="785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</p:grpSp>
      <p:sp>
        <p:nvSpPr>
          <p:cNvPr id="5" name="Metin Yer Tutucusu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7504" y="142853"/>
            <a:ext cx="7322016" cy="785818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tr-TR" dirty="0" smtClean="0"/>
              <a:t>Ana Başlık eklemek için tıklayın</a:t>
            </a:r>
          </a:p>
        </p:txBody>
      </p:sp>
      <p:sp>
        <p:nvSpPr>
          <p:cNvPr id="23" name="Metin Yer Tutucusu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7504" y="6165304"/>
            <a:ext cx="7322016" cy="456434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tr-TR" dirty="0" smtClean="0"/>
              <a:t>Alt Başlık eklemek için tıklayın</a:t>
            </a:r>
          </a:p>
        </p:txBody>
      </p:sp>
      <p:sp>
        <p:nvSpPr>
          <p:cNvPr id="8" name="5 Yuvarlatılmış Dikdörtgen"/>
          <p:cNvSpPr/>
          <p:nvPr/>
        </p:nvSpPr>
        <p:spPr>
          <a:xfrm>
            <a:off x="-108520" y="6165304"/>
            <a:ext cx="6624736" cy="4564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-94"/>
            </a:endParaRPr>
          </a:p>
        </p:txBody>
      </p:sp>
      <p:sp>
        <p:nvSpPr>
          <p:cNvPr id="24" name="5 Yuvarlatılmış Dikdörtgen"/>
          <p:cNvSpPr/>
          <p:nvPr userDrawn="1"/>
        </p:nvSpPr>
        <p:spPr>
          <a:xfrm>
            <a:off x="8820472" y="6165304"/>
            <a:ext cx="1080120" cy="4564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-94"/>
            </a:endParaRPr>
          </a:p>
        </p:txBody>
      </p:sp>
      <p:pic>
        <p:nvPicPr>
          <p:cNvPr id="25" name="Picture 2" descr="\\entesyedek\Grafik$\berna\logo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34" y="6165304"/>
            <a:ext cx="1905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simli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etin Yer Tutucusu 4"/>
          <p:cNvSpPr>
            <a:spLocks noGrp="1"/>
          </p:cNvSpPr>
          <p:nvPr>
            <p:ph type="body" sz="quarter" idx="12" hasCustomPrompt="1"/>
          </p:nvPr>
        </p:nvSpPr>
        <p:spPr>
          <a:xfrm>
            <a:off x="107504" y="6165304"/>
            <a:ext cx="7322016" cy="456434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tr-TR" dirty="0" smtClean="0"/>
              <a:t>Alt Başlık eklemek için tıklayın</a:t>
            </a:r>
          </a:p>
        </p:txBody>
      </p:sp>
      <p:sp>
        <p:nvSpPr>
          <p:cNvPr id="21" name="5 Yuvarlatılmış Dikdörtgen"/>
          <p:cNvSpPr/>
          <p:nvPr userDrawn="1"/>
        </p:nvSpPr>
        <p:spPr>
          <a:xfrm>
            <a:off x="-108518" y="6165305"/>
            <a:ext cx="8286776" cy="4564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7" name="Picture 2" descr="D:\ENTES\Logo\Presentatio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174" y="5445224"/>
            <a:ext cx="1726341" cy="141277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3449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2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3AA1-215E-417D-95B6-3F40BFC3C045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03AC-3D4A-4F6E-91A8-D885390E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Yer Tutucusu 10"/>
          <p:cNvSpPr>
            <a:spLocks noGrp="1"/>
          </p:cNvSpPr>
          <p:nvPr>
            <p:ph type="body" sz="quarter" idx="10"/>
          </p:nvPr>
        </p:nvSpPr>
        <p:spPr>
          <a:xfrm>
            <a:off x="971600" y="5445223"/>
            <a:ext cx="7200799" cy="1080121"/>
          </a:xfrm>
        </p:spPr>
        <p:txBody>
          <a:bodyPr/>
          <a:lstStyle/>
          <a:p>
            <a:r>
              <a:rPr lang="tr-TR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 FACTOR CORRECTION</a:t>
            </a:r>
          </a:p>
          <a:p>
            <a:endParaRPr lang="tr-T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64256" y="5733256"/>
            <a:ext cx="7992888" cy="565072"/>
          </a:xfrm>
        </p:spPr>
        <p:txBody>
          <a:bodyPr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tr-T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RS-485 </a:t>
            </a: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Modbus</a:t>
            </a:r>
            <a:r>
              <a:rPr lang="tr-T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RTU </a:t>
            </a: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8" name="Picture 2" descr="\\192.168.1.9\grafik$\berna\tabl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5" y="3117439"/>
            <a:ext cx="8011679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feBasaran\Desktop\RG3-Mod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8152123" cy="20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Shunt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Reactors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5652120" y="1844824"/>
            <a:ext cx="3384376" cy="28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Applications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Inductive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test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settlement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farmlands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Telecommunication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stations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5191"/>
            <a:ext cx="5433893" cy="39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ENT-ERS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347864" y="1052736"/>
            <a:ext cx="5796137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permeable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gapped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voltage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230V (1~) -  400V (3 ~)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Reactive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0,25- 0,5- 1- 1,5- 2,5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(1~)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0,5- 1- 1,5 -2 -2,5 -3- 5- 7,5- 10- 20- 25- 40- 50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~)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Thermal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overload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Terminal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block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bar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Vacuum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impregnated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varnish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moisture-immune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compatibility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61558 2-20</a:t>
            </a: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9" b="99593" l="9524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1518278"/>
            <a:ext cx="3456631" cy="41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Detuned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Reactors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5392767" y="1628800"/>
            <a:ext cx="3779912" cy="31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Applications 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Hospitals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Airports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facilities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equipments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correction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1124743"/>
            <a:ext cx="5258188" cy="501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ENT-ERH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067944" y="1495776"/>
            <a:ext cx="5076056" cy="46695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Benefits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overcurrents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bank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overload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harmonic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resonance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lifetime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overheating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utility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cables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transformer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4539"/>
            <a:ext cx="3960439" cy="41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ENT-ERH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032448" y="1124744"/>
            <a:ext cx="5148064" cy="486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windings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resonance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frequency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Linearty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resonance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frequency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Reactive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(1,5 – 100)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kVar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Harmonic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61000-2-2</a:t>
            </a: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4539"/>
            <a:ext cx="3960439" cy="41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64616"/>
              </p:ext>
            </p:extLst>
          </p:nvPr>
        </p:nvGraphicFramePr>
        <p:xfrm>
          <a:off x="4211960" y="4005064"/>
          <a:ext cx="474881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628"/>
                <a:gridCol w="1779598"/>
                <a:gridCol w="1751590"/>
              </a:tblGrid>
              <a:tr h="604867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P(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fr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Resonance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50hz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Minimum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capacitor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%5,67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210 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424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%7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189 Hz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>
                          <a:solidFill>
                            <a:schemeClr val="tx1"/>
                          </a:solidFill>
                        </a:rPr>
                        <a:t>430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%14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134 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465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8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Duty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Contactors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707904" y="1052736"/>
            <a:ext cx="525658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Benefits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life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-time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life 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‘on’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bank in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de-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rating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415 V AC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rating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10-60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kVar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life at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10000-20000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operations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" y="1700808"/>
            <a:ext cx="363305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Voltage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Transformers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355976" y="1052736"/>
            <a:ext cx="460851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ENT-Series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– 5000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Nominal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– 30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0,5 (ENT 30 Class 1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ENS-Series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Split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transformers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100 –4000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Nominal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1.25 – 30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0,5 ( ENS.AYS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23/58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1</a:t>
            </a:r>
            <a:r>
              <a:rPr lang="tr-TR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CT-25</a:t>
            </a:r>
            <a:endParaRPr lang="tr-T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</a:rPr>
              <a:t>Ratio</a:t>
            </a:r>
            <a:r>
              <a:rPr lang="tr-TR" sz="1800" dirty="0" smtClean="0">
                <a:solidFill>
                  <a:schemeClr val="tx1"/>
                </a:solidFill>
              </a:rPr>
              <a:t>: 1/2500 </a:t>
            </a:r>
          </a:p>
          <a:p>
            <a:pPr>
              <a:buFont typeface="Arial" pitchFamily="34" charset="0"/>
              <a:buChar char="•"/>
            </a:pPr>
            <a:endParaRPr lang="tr-TR" sz="1800" b="1" dirty="0"/>
          </a:p>
          <a:p>
            <a:pPr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3732"/>
            <a:ext cx="981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95" y="3100824"/>
            <a:ext cx="10191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" y="2999353"/>
            <a:ext cx="1104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68956"/>
            <a:ext cx="10096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10" y="1433949"/>
            <a:ext cx="9906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2" y="3100824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2" y="4653136"/>
            <a:ext cx="8572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6551712" y="5552929"/>
            <a:ext cx="5184576" cy="9361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1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2" y="5100012"/>
            <a:ext cx="1495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32" y="5642937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Contactors on 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3335"/>
            <a:ext cx="6228185" cy="42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Yer Tutucusu 3"/>
          <p:cNvSpPr txBox="1">
            <a:spLocks/>
          </p:cNvSpPr>
          <p:nvPr/>
        </p:nvSpPr>
        <p:spPr>
          <a:xfrm>
            <a:off x="6623721" y="1268760"/>
            <a:ext cx="2340766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Appropriate harmonic filter reactors must be used in systems with harmonics.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Contactors</a:t>
            </a:r>
            <a:endParaRPr lang="tr-TR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Resim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587895"/>
              </p:ext>
            </p:extLst>
          </p:nvPr>
        </p:nvGraphicFramePr>
        <p:xfrm>
          <a:off x="3586917" y="1124744"/>
          <a:ext cx="5436096" cy="2130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7168"/>
                <a:gridCol w="1654464"/>
                <a:gridCol w="1654464"/>
              </a:tblGrid>
              <a:tr h="5760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 </a:t>
                      </a:r>
                      <a:r>
                        <a:rPr lang="tr-TR" dirty="0" err="1" smtClean="0"/>
                        <a:t>kVAr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 </a:t>
                      </a:r>
                      <a:r>
                        <a:rPr lang="tr-TR" dirty="0" err="1" smtClean="0"/>
                        <a:t>kVAr</a:t>
                      </a:r>
                      <a:endParaRPr lang="tr-TR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Triangle</a:t>
                      </a:r>
                      <a:r>
                        <a:rPr lang="en-US" baseline="0" noProof="0" dirty="0" smtClean="0"/>
                        <a:t> with </a:t>
                      </a:r>
                      <a:r>
                        <a:rPr lang="en-US" noProof="0" dirty="0" smtClean="0"/>
                        <a:t>2 thyristors (400 V)</a:t>
                      </a:r>
                      <a:r>
                        <a:rPr lang="tr-TR" noProof="0" dirty="0" smtClean="0"/>
                        <a:t> (</a:t>
                      </a:r>
                      <a:r>
                        <a:rPr lang="tr-TR" noProof="0" dirty="0" err="1" smtClean="0"/>
                        <a:t>without</a:t>
                      </a:r>
                      <a:r>
                        <a:rPr lang="tr-TR" noProof="0" dirty="0" smtClean="0"/>
                        <a:t> fan)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SC-225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SC-250</a:t>
                      </a:r>
                      <a:endParaRPr lang="tr-TR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Star </a:t>
                      </a:r>
                      <a:r>
                        <a:rPr lang="en-US" baseline="0" noProof="0" dirty="0" smtClean="0"/>
                        <a:t>with 3</a:t>
                      </a:r>
                      <a:r>
                        <a:rPr lang="en-US" noProof="0" dirty="0" smtClean="0"/>
                        <a:t> thyristors (690 V)</a:t>
                      </a:r>
                      <a:r>
                        <a:rPr lang="tr-TR" noProof="0" dirty="0" smtClean="0"/>
                        <a:t> (</a:t>
                      </a:r>
                      <a:r>
                        <a:rPr lang="tr-TR" noProof="0" dirty="0" err="1" smtClean="0"/>
                        <a:t>with</a:t>
                      </a:r>
                      <a:r>
                        <a:rPr lang="tr-TR" noProof="0" dirty="0" smtClean="0"/>
                        <a:t> fan)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SC-325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SC-350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Resi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2"/>
          <a:stretch/>
        </p:blipFill>
        <p:spPr bwMode="auto">
          <a:xfrm>
            <a:off x="107504" y="3592481"/>
            <a:ext cx="3456384" cy="242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2"/>
          <a:stretch/>
        </p:blipFill>
        <p:spPr bwMode="auto">
          <a:xfrm>
            <a:off x="107504" y="1105280"/>
            <a:ext cx="3456384" cy="23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fileserver\Kullanicilar$\aserifsoy\Desktop\Ürünler\kompanzasyon\Statik Kontaktör\statik_kontakt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93" l="4920" r="95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2592288" cy="27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139952" y="1268760"/>
            <a:ext cx="4824536" cy="4669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Benefits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consumption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electricity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lectrical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efficiency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ransformer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distribution equipment losses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Voltage drop reductions in long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cables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 kVA availability from the existing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supply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torque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 Yer Tutucusu" descr="PFCorrection.PNG"/>
          <p:cNvPicPr>
            <a:picLocks noChangeAspect="1"/>
          </p:cNvPicPr>
          <p:nvPr/>
        </p:nvPicPr>
        <p:blipFill>
          <a:blip r:embed="rId2" cstate="print"/>
          <a:srcRect t="861" b="861"/>
          <a:stretch>
            <a:fillRect/>
          </a:stretch>
        </p:blipFill>
        <p:spPr>
          <a:xfrm>
            <a:off x="251520" y="1268760"/>
            <a:ext cx="3397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 smtClean="0"/>
              <a:t>Dimensions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Usage</a:t>
            </a:r>
            <a:r>
              <a:rPr lang="tr-TR" dirty="0" smtClean="0"/>
              <a:t> </a:t>
            </a:r>
            <a:r>
              <a:rPr lang="tr-TR" dirty="0" err="1" smtClean="0"/>
              <a:t>Configuration</a:t>
            </a:r>
            <a:endParaRPr lang="tr-TR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otoğraf-0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07" y="1124744"/>
            <a:ext cx="4117615" cy="52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0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Yer Tutucusu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</a:t>
            </a:r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endParaRPr lang="tr-T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RG-T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995936" y="1484784"/>
            <a:ext cx="4968552" cy="393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Cosφ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P, Q, S,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Urms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Irms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5,6,8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options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Degree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IP40 (IP 54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" name="Picture 3" descr="C:\Users\EfeBasaran\Desktop\RG-12T x144-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756883" cy="3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RG-B &amp; RG-3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299933" y="1268760"/>
            <a:ext cx="4664555" cy="4669528"/>
          </a:xfrm>
        </p:spPr>
        <p:txBody>
          <a:bodyPr/>
          <a:lstStyle/>
          <a:p>
            <a:pPr marL="0" indent="0" algn="l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(RG-B Series)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unbalanced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Series)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Programmable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Cosφ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Programmable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secondary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Cosφ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supplied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Selectable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step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026" name="Picture 2" descr="C:\Users\EfeBasaran\Desktop\RG-8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0" b="96160" l="3406" r="93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2347906" cy="21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feBasaran\Desktop\RG3-12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8" b="100000" l="4101" r="96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7" y="1268761"/>
            <a:ext cx="24803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RG-B &amp; RG-3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475732" y="1196752"/>
            <a:ext cx="4488758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r>
              <a:rPr lang="tr-TR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cont’d</a:t>
            </a:r>
            <a:endParaRPr lang="tr-TR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step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sequence</a:t>
            </a:r>
            <a:endParaRPr lang="tr-T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Mono-</a:t>
            </a:r>
            <a:r>
              <a:rPr lang="tr-TR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Series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Programming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counter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on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system’s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meter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Series)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recognition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Programmable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ratio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alarm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1-240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hours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detecting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fixing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solidFill>
                  <a:schemeClr val="tx1"/>
                </a:solidFill>
              </a:rPr>
              <a:t>misconnections</a:t>
            </a:r>
            <a:r>
              <a:rPr lang="tr-TR" sz="1900" dirty="0">
                <a:solidFill>
                  <a:schemeClr val="tx1"/>
                </a:solidFill>
              </a:rPr>
              <a:t> </a:t>
            </a:r>
            <a:endParaRPr lang="tr-T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2050" name="Picture 2" descr="C:\Users\EfeBasaran\Desktop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9" y="2132856"/>
            <a:ext cx="4248472" cy="25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RG-B &amp; RG-3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299933" y="1268760"/>
            <a:ext cx="4664555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Smart </a:t>
            </a: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Swithcing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step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deactivating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necessary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setup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on&amp;off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memory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 descr="C:\Users\EfeBasaran\Desktop\RG3-12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8" b="100000" l="4101" r="96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7" y="1268761"/>
            <a:ext cx="24803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feBasaran\Desktop\RG-8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0" b="96160" l="3406" r="93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2347906" cy="21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RG3-15CLS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851920" y="1461889"/>
            <a:ext cx="5148064" cy="3911327"/>
          </a:xfrm>
        </p:spPr>
        <p:txBody>
          <a:bodyPr/>
          <a:lstStyle/>
          <a:p>
            <a:pPr marL="0" indent="0" algn="l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recognized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automatically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Auto-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auto-setup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done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time.Thus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resonance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EfeBasaran\Desktop\Adsı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7004" l="1667" r="97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" y="1988840"/>
            <a:ext cx="3227103" cy="3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 Series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179512" y="1052736"/>
            <a:ext cx="8784976" cy="4669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Measured</a:t>
            </a: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Parameters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feBasaran\Desktop\RG-measur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12776"/>
            <a:ext cx="73533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Easy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Troubleshooting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283968" y="1306096"/>
            <a:ext cx="460851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Alarms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Harmonic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Improper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Wrong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Insufficient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voltage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EfeBasaran\Desktop\Rg-ala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7"/>
            <a:ext cx="2952328" cy="31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706</Words>
  <Application>Microsoft Office PowerPoint</Application>
  <PresentationFormat>Ekran Gösterisi (4:3)</PresentationFormat>
  <Paragraphs>154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 Factor Correction</vt:lpstr>
      <vt:lpstr>RG-T Series</vt:lpstr>
      <vt:lpstr>RG-B &amp; RG-3 Series</vt:lpstr>
      <vt:lpstr>RG-B &amp; RG-3 Series</vt:lpstr>
      <vt:lpstr>RG-B &amp; RG-3 Series</vt:lpstr>
      <vt:lpstr>RG3-15CLS</vt:lpstr>
      <vt:lpstr>RG Series </vt:lpstr>
      <vt:lpstr>Easy Troubleshooting</vt:lpstr>
      <vt:lpstr>Communication</vt:lpstr>
      <vt:lpstr>Shunt Reactors</vt:lpstr>
      <vt:lpstr>ENT-ERS Series</vt:lpstr>
      <vt:lpstr>Detuned Filter Reactors</vt:lpstr>
      <vt:lpstr>ENT-ERH Series</vt:lpstr>
      <vt:lpstr>ENT-ERH Series</vt:lpstr>
      <vt:lpstr>Capacitor Duty Contactors</vt:lpstr>
      <vt:lpstr>Low Voltage Current Transformers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EfeBasaran</dc:creator>
  <cp:lastModifiedBy>Serdar Sarı</cp:lastModifiedBy>
  <cp:revision>38</cp:revision>
  <dcterms:created xsi:type="dcterms:W3CDTF">2012-01-20T09:27:58Z</dcterms:created>
  <dcterms:modified xsi:type="dcterms:W3CDTF">2015-11-24T15:04:43Z</dcterms:modified>
</cp:coreProperties>
</file>